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Gelasio"/>
      <p:regular r:id="rId17"/>
    </p:embeddedFont>
    <p:embeddedFont>
      <p:font typeface="Gelasio"/>
      <p:regular r:id="rId18"/>
    </p:embeddedFont>
    <p:embeddedFont>
      <p:font typeface="Gelasio"/>
      <p:regular r:id="rId19"/>
    </p:embeddedFont>
    <p:embeddedFont>
      <p:font typeface="Gelasio"/>
      <p:regular r:id="rId20"/>
    </p:embeddedFont>
    <p:embeddedFont>
      <p:font typeface="Gelasio"/>
      <p:regular r:id="rId21"/>
    </p:embeddedFont>
    <p:embeddedFont>
      <p:font typeface="Gelasio"/>
      <p:regular r:id="rId22"/>
    </p:embeddedFont>
    <p:embeddedFont>
      <p:font typeface="Gelasio"/>
      <p:regular r:id="rId23"/>
    </p:embeddedFont>
    <p:embeddedFont>
      <p:font typeface="Gelasio"/>
      <p:regular r:id="rId24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Relationship Id="rId23" Type="http://schemas.openxmlformats.org/officeDocument/2006/relationships/font" Target="fonts/font7.fntdata"/><Relationship Id="rId2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1.xml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slideLayout" Target="../slideLayouts/slideLayout4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8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slideLayout" Target="../slideLayouts/slideLayout10.xml"/><Relationship Id="rId5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152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Produciendo Evidencia Propia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49247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Cuando negociamos salarios, necesitamos datos sólidos. Las encuestas bien diseñadas nos permiten construir nuestra propia evidencia, sin depender de lo que otros quieren mostrarnos.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49843"/>
            <a:ext cx="831151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Ejemplo: Sesgo por Accesibilidad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181225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Imagina una empresa con 300 administrativos y 700 operarios. Decides enviar la encuesta por WhatsApp.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685455"/>
            <a:ext cx="8284131" cy="3958471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3683079" y="6643926"/>
            <a:ext cx="226814" cy="226814"/>
          </a:xfrm>
          <a:prstGeom prst="roundRect">
            <a:avLst>
              <a:gd name="adj" fmla="val 8063"/>
            </a:avLst>
          </a:prstGeom>
          <a:solidFill>
            <a:srgbClr val="B5866E"/>
          </a:solidFill>
          <a:ln/>
        </p:spPr>
      </p:sp>
      <p:sp>
        <p:nvSpPr>
          <p:cNvPr id="6" name="Text 3"/>
          <p:cNvSpPr/>
          <p:nvPr/>
        </p:nvSpPr>
        <p:spPr>
          <a:xfrm>
            <a:off x="3970853" y="6643926"/>
            <a:ext cx="88880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Realidad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012055" y="6643926"/>
            <a:ext cx="226814" cy="226814"/>
          </a:xfrm>
          <a:prstGeom prst="roundRect">
            <a:avLst>
              <a:gd name="adj" fmla="val 8063"/>
            </a:avLst>
          </a:prstGeom>
          <a:solidFill>
            <a:srgbClr val="D5BBAE"/>
          </a:solidFill>
          <a:ln/>
        </p:spPr>
      </p:sp>
      <p:sp>
        <p:nvSpPr>
          <p:cNvPr id="8" name="Text 5"/>
          <p:cNvSpPr/>
          <p:nvPr/>
        </p:nvSpPr>
        <p:spPr>
          <a:xfrm>
            <a:off x="5299829" y="6643926"/>
            <a:ext cx="169711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Muestra Sesgada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9638943" y="3048833"/>
            <a:ext cx="4205168" cy="3912275"/>
          </a:xfrm>
          <a:prstGeom prst="roundRect">
            <a:avLst>
              <a:gd name="adj" fmla="val 870"/>
            </a:avLst>
          </a:prstGeom>
          <a:solidFill>
            <a:srgbClr val="33221A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5757" y="3377684"/>
            <a:ext cx="283488" cy="22681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0376059" y="3332321"/>
            <a:ext cx="324123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Resultado: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Tu encuesta captura mayormente a administrativos porque tienen mejor acceso digital.</a:t>
            </a:r>
            <a:endParaRPr lang="en-US" sz="1750" dirty="0"/>
          </a:p>
        </p:txBody>
      </p:sp>
      <p:sp>
        <p:nvSpPr>
          <p:cNvPr id="12" name="Text 8"/>
          <p:cNvSpPr/>
          <p:nvPr/>
        </p:nvSpPr>
        <p:spPr>
          <a:xfrm>
            <a:off x="10376059" y="4988004"/>
            <a:ext cx="3241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pregunta que queda es:</a:t>
            </a:r>
            <a:endParaRPr lang="en-US" sz="1750" dirty="0"/>
          </a:p>
        </p:txBody>
      </p:sp>
      <p:sp>
        <p:nvSpPr>
          <p:cNvPr id="13" name="Text 9"/>
          <p:cNvSpPr/>
          <p:nvPr/>
        </p:nvSpPr>
        <p:spPr>
          <a:xfrm>
            <a:off x="10376059" y="5554980"/>
            <a:ext cx="324123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¿Estás midiendo a la empresa o solo a quienes tienen WhatsApp?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1783794"/>
            <a:ext cx="8284131" cy="466201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38943" y="1750338"/>
            <a:ext cx="4205168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es una encuesta?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9638943" y="3394710"/>
            <a:ext cx="420516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Una encuesta es un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sistema de registro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que transforma percepciones individuales en datos concretos y analizables.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9638943" y="5050393"/>
            <a:ext cx="420516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Sin ella, dependemos únicamente de lo que otros quieren mostrar. Con ella, generamos nuestra propia información para negociar.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57782"/>
            <a:ext cx="954035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¿Por qué tantas encuestas electorales?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420189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Las elecciones nos enseñan el poder de medir bien. Las encuestas serias tienen algo en común:</a:t>
            </a:r>
            <a:endParaRPr lang="en-US" sz="17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93790" y="4038243"/>
            <a:ext cx="566976" cy="56697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644253" y="4038243"/>
            <a:ext cx="296310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Reducen incertidumbre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644253" y="4528661"/>
            <a:ext cx="330815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Transforman intuiciones en números que podemos usar para tomar decisiones informadas.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35893" y="4038243"/>
            <a:ext cx="566976" cy="56697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086356" y="4038243"/>
            <a:ext cx="303228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Miden tendencias reales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6086356" y="4528661"/>
            <a:ext cx="330815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Capturan lo que realmente está pasando, no lo que creemos que pasa.</a:t>
            </a:r>
            <a:endParaRPr lang="en-US" sz="1750" dirty="0"/>
          </a:p>
        </p:txBody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7995" y="4038243"/>
            <a:ext cx="566976" cy="566976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0528459" y="4038243"/>
            <a:ext cx="330815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Transparencia metodológica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10528459" y="4882991"/>
            <a:ext cx="330815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Las buenas encuestas siempre revelan su ficha técnica: período, recursos, metodología.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2772727"/>
            <a:ext cx="2559010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Consejo #1: Preguntar sobre salarios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02449" y="3892391"/>
            <a:ext cx="2559010" cy="4082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gente se siente incómoda revelando su salario exacto. </a:t>
            </a:r>
            <a:pPr algn="l" indent="0" marL="0">
              <a:lnSpc>
                <a:spcPts val="1050"/>
              </a:lnSpc>
              <a:buNone/>
            </a:pPr>
            <a:r>
              <a:rPr lang="en-US" sz="8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solución es usar rangos</a:t>
            </a:r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, no valores precisos.</a:t>
            </a:r>
            <a:endParaRPr lang="en-US" sz="850" dirty="0"/>
          </a:p>
        </p:txBody>
      </p:sp>
      <p:sp>
        <p:nvSpPr>
          <p:cNvPr id="4" name="Text 2"/>
          <p:cNvSpPr/>
          <p:nvPr/>
        </p:nvSpPr>
        <p:spPr>
          <a:xfrm>
            <a:off x="3402449" y="4351615"/>
            <a:ext cx="2559010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Ejemplo de rangos efectivos:</a:t>
            </a:r>
            <a:endParaRPr lang="en-US" sz="850" dirty="0"/>
          </a:p>
        </p:txBody>
      </p:sp>
      <p:sp>
        <p:nvSpPr>
          <p:cNvPr id="5" name="Text 3"/>
          <p:cNvSpPr/>
          <p:nvPr/>
        </p:nvSpPr>
        <p:spPr>
          <a:xfrm>
            <a:off x="3402449" y="4538663"/>
            <a:ext cx="2559010" cy="5443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$1.000.000 - $2.000.000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$2.000.000 - $3.000.000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$3.000.000 - $4.000.000</a:t>
            </a:r>
            <a:endParaRPr lang="en-US" sz="850" dirty="0"/>
          </a:p>
          <a:p>
            <a:pPr algn="l" marL="342900" indent="-342900">
              <a:lnSpc>
                <a:spcPts val="1050"/>
              </a:lnSpc>
              <a:buSzPct val="100000"/>
              <a:buChar char="•"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Más de $4.000.000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3402449" y="5134009"/>
            <a:ext cx="2559010" cy="272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Esto aumenta significativamente las tasas de respuesta y la honestidad.</a:t>
            </a:r>
            <a:endParaRPr lang="en-US" sz="85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5781" y="375523"/>
            <a:ext cx="4989671" cy="74815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89584"/>
            <a:ext cx="907803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Consejo #2: Desglosar componentes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551992"/>
            <a:ext cx="4196358" cy="1306949"/>
          </a:xfrm>
          <a:prstGeom prst="roundRect">
            <a:avLst>
              <a:gd name="adj" fmla="val 2603"/>
            </a:avLst>
          </a:prstGeom>
          <a:solidFill>
            <a:srgbClr val="373433"/>
          </a:solidFill>
          <a:ln/>
        </p:spPr>
      </p:sp>
      <p:sp>
        <p:nvSpPr>
          <p:cNvPr id="4" name="Text 2"/>
          <p:cNvSpPr/>
          <p:nvPr/>
        </p:nvSpPr>
        <p:spPr>
          <a:xfrm>
            <a:off x="1020604" y="37788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Base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20604" y="426922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pago mensual fijo sin adicionales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3551992"/>
            <a:ext cx="4196358" cy="1306949"/>
          </a:xfrm>
          <a:prstGeom prst="roundRect">
            <a:avLst>
              <a:gd name="adj" fmla="val 2603"/>
            </a:avLst>
          </a:prstGeom>
          <a:solidFill>
            <a:srgbClr val="373433"/>
          </a:solidFill>
          <a:ln/>
        </p:spPr>
      </p:sp>
      <p:sp>
        <p:nvSpPr>
          <p:cNvPr id="7" name="Text 5"/>
          <p:cNvSpPr/>
          <p:nvPr/>
        </p:nvSpPr>
        <p:spPr>
          <a:xfrm>
            <a:off x="5443776" y="37788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Bonos y Comisiones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43776" y="426922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Pagos variables por desempeño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3551992"/>
            <a:ext cx="4196358" cy="1306949"/>
          </a:xfrm>
          <a:prstGeom prst="roundRect">
            <a:avLst>
              <a:gd name="adj" fmla="val 2603"/>
            </a:avLst>
          </a:prstGeom>
          <a:solidFill>
            <a:srgbClr val="373433"/>
          </a:solidFill>
          <a:ln/>
        </p:spPr>
      </p:sp>
      <p:sp>
        <p:nvSpPr>
          <p:cNvPr id="10" name="Text 8"/>
          <p:cNvSpPr/>
          <p:nvPr/>
        </p:nvSpPr>
        <p:spPr>
          <a:xfrm>
            <a:off x="9866948" y="377880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Auxilios y Beneficios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66948" y="4269224"/>
            <a:ext cx="374273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Transporte, alimentación, salud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93790" y="5114092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Separar claramente cada componente evita confusiones. Una persona puede responder "$2M" pensando solo en el base, mientras otra incluye todo.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ambigüedad mata la calidad de los datos.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502" y="1344216"/>
            <a:ext cx="8313896" cy="55410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35847" y="869275"/>
            <a:ext cx="4227552" cy="13830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400"/>
              </a:lnSpc>
              <a:buNone/>
            </a:pPr>
            <a:r>
              <a:rPr lang="en-US" sz="43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Pilar 1: Población</a:t>
            </a:r>
            <a:endParaRPr lang="en-US" sz="4350" dirty="0"/>
          </a:p>
        </p:txBody>
      </p:sp>
      <p:sp>
        <p:nvSpPr>
          <p:cNvPr id="4" name="Shape 1"/>
          <p:cNvSpPr/>
          <p:nvPr/>
        </p:nvSpPr>
        <p:spPr>
          <a:xfrm>
            <a:off x="9635847" y="2495074"/>
            <a:ext cx="1814155" cy="412433"/>
          </a:xfrm>
          <a:prstGeom prst="roundRect">
            <a:avLst>
              <a:gd name="adj" fmla="val 6439"/>
            </a:avLst>
          </a:prstGeom>
          <a:solidFill>
            <a:srgbClr val="33221A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68602" y="2612827"/>
            <a:ext cx="176927" cy="1769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0033992" y="2561392"/>
            <a:ext cx="1283256" cy="2797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FUNDAMENTO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9635847" y="3150275"/>
            <a:ext cx="4227552" cy="699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¿A QUIÉN queremos preguntarle?</a:t>
            </a:r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Esta es la primera decisión crítica.</a:t>
            </a:r>
            <a:endParaRPr lang="en-US" sz="1700" dirty="0"/>
          </a:p>
        </p:txBody>
      </p:sp>
      <p:sp>
        <p:nvSpPr>
          <p:cNvPr id="8" name="Text 4"/>
          <p:cNvSpPr/>
          <p:nvPr/>
        </p:nvSpPr>
        <p:spPr>
          <a:xfrm>
            <a:off x="9635847" y="4044077"/>
            <a:ext cx="4227552" cy="3498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Ejemplos de poblaciones:</a:t>
            </a:r>
            <a:endParaRPr lang="en-US" sz="1700" dirty="0"/>
          </a:p>
        </p:txBody>
      </p:sp>
      <p:sp>
        <p:nvSpPr>
          <p:cNvPr id="9" name="Text 5"/>
          <p:cNvSpPr/>
          <p:nvPr/>
        </p:nvSpPr>
        <p:spPr>
          <a:xfrm>
            <a:off x="9635847" y="4588073"/>
            <a:ext cx="4227552" cy="17487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Todos los trabajadores de la empresa</a:t>
            </a:r>
            <a:endParaRPr lang="en-US" sz="1700" dirty="0"/>
          </a:p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Solo personal operativo del turno mañana</a:t>
            </a:r>
            <a:endParaRPr lang="en-US" sz="1700" dirty="0"/>
          </a:p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Empleados administrativos con más de 2 años</a:t>
            </a:r>
            <a:endParaRPr lang="en-US" sz="1700" dirty="0"/>
          </a:p>
        </p:txBody>
      </p:sp>
      <p:sp>
        <p:nvSpPr>
          <p:cNvPr id="10" name="Text 6"/>
          <p:cNvSpPr/>
          <p:nvPr/>
        </p:nvSpPr>
        <p:spPr>
          <a:xfrm>
            <a:off x="9635847" y="6531039"/>
            <a:ext cx="4227552" cy="699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17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Definir el universo objetivo con claridad es el punto de partida.</a:t>
            </a:r>
            <a:endParaRPr lang="en-US" sz="1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30473"/>
            <a:ext cx="4205168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Pilar 2: Marco Muestral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03183"/>
            <a:ext cx="1952982" cy="426244"/>
          </a:xfrm>
          <a:prstGeom prst="roundRect">
            <a:avLst>
              <a:gd name="adj" fmla="val 6386"/>
            </a:avLst>
          </a:prstGeom>
          <a:solidFill>
            <a:srgbClr val="33221A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9878" y="2725579"/>
            <a:ext cx="181451" cy="18145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202055" y="2671167"/>
            <a:ext cx="1408628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BASE DE DATOS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93790" y="3284577"/>
            <a:ext cx="420516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El marco muestral es la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lista completa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de todas las personas que pertenecen a nuestra población objetivo.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793790" y="4577358"/>
            <a:ext cx="420516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Sin esta lista, no podemos seleccionar representativamente. Es como intentar sortear boletos de una tómbola sin saber cuántos hay.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93790" y="6233041"/>
            <a:ext cx="420516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Puede ser: nómina, registro sindical, lista de áreas. Lo importante es que sea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exhaustiva y actualizada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.</a:t>
            </a:r>
            <a:endParaRPr lang="en-US" sz="175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981" y="1354098"/>
            <a:ext cx="8284131" cy="55211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65200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Pilar 3: La Muestra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700945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muestra es el </a:t>
            </a:r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subconjunto representativo</a:t>
            </a:r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que efectivamente encuestamos. No es "quien responde más fácil" ni "los que están disponibles".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793790" y="5681901"/>
            <a:ext cx="6407944" cy="1730812"/>
          </a:xfrm>
          <a:prstGeom prst="roundRect">
            <a:avLst>
              <a:gd name="adj" fmla="val 8453"/>
            </a:avLst>
          </a:prstGeom>
          <a:solidFill>
            <a:srgbClr val="464342"/>
          </a:solidFill>
          <a:ln w="30480">
            <a:solidFill>
              <a:srgbClr val="504D4C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763310" y="5681901"/>
            <a:ext cx="121920" cy="1730812"/>
          </a:xfrm>
          <a:prstGeom prst="roundRect">
            <a:avLst>
              <a:gd name="adj" fmla="val 27907"/>
            </a:avLst>
          </a:prstGeom>
          <a:solidFill>
            <a:srgbClr val="C49F8C"/>
          </a:solidFill>
          <a:ln/>
        </p:spPr>
      </p:sp>
      <p:sp>
        <p:nvSpPr>
          <p:cNvPr id="7" name="Text 4"/>
          <p:cNvSpPr/>
          <p:nvPr/>
        </p:nvSpPr>
        <p:spPr>
          <a:xfrm>
            <a:off x="1142524" y="593919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Selección aleatoria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142524" y="6429613"/>
            <a:ext cx="58019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Cada persona del marco debe tener probabilidad conocida de ser elegida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7428548" y="5681901"/>
            <a:ext cx="6408063" cy="1730812"/>
          </a:xfrm>
          <a:prstGeom prst="roundRect">
            <a:avLst>
              <a:gd name="adj" fmla="val 8453"/>
            </a:avLst>
          </a:prstGeom>
          <a:solidFill>
            <a:srgbClr val="464342"/>
          </a:solidFill>
          <a:ln w="30480">
            <a:solidFill>
              <a:srgbClr val="504D4C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7398067" y="5681901"/>
            <a:ext cx="121920" cy="1730812"/>
          </a:xfrm>
          <a:prstGeom prst="roundRect">
            <a:avLst>
              <a:gd name="adj" fmla="val 27907"/>
            </a:avLst>
          </a:prstGeom>
          <a:solidFill>
            <a:srgbClr val="C49F8C"/>
          </a:solidFill>
          <a:ln/>
        </p:spPr>
      </p:sp>
      <p:sp>
        <p:nvSpPr>
          <p:cNvPr id="11" name="Text 8"/>
          <p:cNvSpPr/>
          <p:nvPr/>
        </p:nvSpPr>
        <p:spPr>
          <a:xfrm>
            <a:off x="7777282" y="593919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Tamaño suficiente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777282" y="6429613"/>
            <a:ext cx="58020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Más grande no siempre es mejor, pero debe permitir conclusiones válidas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63591"/>
            <a:ext cx="972109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Tres Pilares de una Muestra Sólida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225998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3600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Cobertura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020604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¿Tu marco incluye a TODOS los que deberían estar? Si faltan grupos, tus resultados estarán sesgados.</a:t>
            </a:r>
            <a:endParaRPr lang="en-US" sz="1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357" y="3225998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3600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Selección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368171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¿Elegiste aleatoriamente o tomaste "los más fáciles"? La conveniencia mata la representatividad.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8924" y="3225998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3600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No Respuesta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715738" y="4850487"/>
            <a:ext cx="389393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¿Quiénes NO respondieron? Si ciertos grupos ignoran la encuesta, tus datos quedan distorsionados.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2026-02-11T07:16:47Z</dcterms:created>
  <dcterms:modified xsi:type="dcterms:W3CDTF">2026-02-11T07:16:47Z</dcterms:modified>
</cp:coreProperties>
</file>